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67" r:id="rId4"/>
    <p:sldId id="268" r:id="rId5"/>
    <p:sldId id="256" r:id="rId6"/>
    <p:sldId id="264" r:id="rId7"/>
    <p:sldId id="263" r:id="rId8"/>
    <p:sldId id="257" r:id="rId9"/>
    <p:sldId id="258" r:id="rId10"/>
    <p:sldId id="259" r:id="rId11"/>
    <p:sldId id="262" r:id="rId12"/>
    <p:sldId id="260" r:id="rId13"/>
    <p:sldId id="269" r:id="rId14"/>
    <p:sldId id="270" r:id="rId15"/>
    <p:sldId id="271" r:id="rId16"/>
    <p:sldId id="272" r:id="rId17"/>
  </p:sldIdLst>
  <p:sldSz cx="6858000" cy="9144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2486" y="-72"/>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A67E081-8D69-48A9-8D80-5B873EC0F2C2}" type="datetimeFigureOut">
              <a:rPr lang="ru-RU" smtClean="0"/>
              <a:pPr/>
              <a:t>12.12.2024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4E063C-2453-49E0-B18C-4E8C3EFE423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67E081-8D69-48A9-8D80-5B873EC0F2C2}" type="datetimeFigureOut">
              <a:rPr lang="ru-RU" smtClean="0"/>
              <a:pPr/>
              <a:t>12.12.2024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4E063C-2453-49E0-B18C-4E8C3EFE423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67E081-8D69-48A9-8D80-5B873EC0F2C2}" type="datetimeFigureOut">
              <a:rPr lang="ru-RU" smtClean="0"/>
              <a:pPr/>
              <a:t>12.12.2024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4E063C-2453-49E0-B18C-4E8C3EFE423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67E081-8D69-48A9-8D80-5B873EC0F2C2}" type="datetimeFigureOut">
              <a:rPr lang="ru-RU" smtClean="0"/>
              <a:pPr/>
              <a:t>12.12.2024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4E063C-2453-49E0-B18C-4E8C3EFE423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A67E081-8D69-48A9-8D80-5B873EC0F2C2}" type="datetimeFigureOut">
              <a:rPr lang="ru-RU" smtClean="0"/>
              <a:pPr/>
              <a:t>12.12.2024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4E063C-2453-49E0-B18C-4E8C3EFE423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A67E081-8D69-48A9-8D80-5B873EC0F2C2}" type="datetimeFigureOut">
              <a:rPr lang="ru-RU" smtClean="0"/>
              <a:pPr/>
              <a:t>12.12.2024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4E063C-2453-49E0-B18C-4E8C3EFE423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A67E081-8D69-48A9-8D80-5B873EC0F2C2}" type="datetimeFigureOut">
              <a:rPr lang="ru-RU" smtClean="0"/>
              <a:pPr/>
              <a:t>12.12.2024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B4E063C-2453-49E0-B18C-4E8C3EFE423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A67E081-8D69-48A9-8D80-5B873EC0F2C2}" type="datetimeFigureOut">
              <a:rPr lang="ru-RU" smtClean="0"/>
              <a:pPr/>
              <a:t>12.12.2024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4E063C-2453-49E0-B18C-4E8C3EFE423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67E081-8D69-48A9-8D80-5B873EC0F2C2}" type="datetimeFigureOut">
              <a:rPr lang="ru-RU" smtClean="0"/>
              <a:pPr/>
              <a:t>12.12.2024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B4E063C-2453-49E0-B18C-4E8C3EFE423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A67E081-8D69-48A9-8D80-5B873EC0F2C2}" type="datetimeFigureOut">
              <a:rPr lang="ru-RU" smtClean="0"/>
              <a:pPr/>
              <a:t>12.12.2024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4E063C-2453-49E0-B18C-4E8C3EFE423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A67E081-8D69-48A9-8D80-5B873EC0F2C2}" type="datetimeFigureOut">
              <a:rPr lang="ru-RU" smtClean="0"/>
              <a:pPr/>
              <a:t>12.12.2024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4E063C-2453-49E0-B18C-4E8C3EFE423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A67E081-8D69-48A9-8D80-5B873EC0F2C2}" type="datetimeFigureOut">
              <a:rPr lang="ru-RU" smtClean="0"/>
              <a:pPr/>
              <a:t>12.12.2024</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B4E063C-2453-49E0-B18C-4E8C3EFE423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1052;&#1041;&#1054;&#1059;%20&#1057;&#1054;&#1064;%20&#1089;.&#1059;&#1092;&#1080;&#1084;&#1089;&#1082;&#1080;&#1081;\Desktop\&#1053;&#1055;&#1050;\SHAMAN%20-%20&#1042;&#1057;&#1058;&#1040;&#1053;&#1045;&#1052;.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t> Название проекта:</a:t>
            </a:r>
            <a:r>
              <a:rPr lang="ru-RU" dirty="0" smtClean="0"/>
              <a:t> «КНИГА ПАМЯТИ», посвященная выпускникам школы МБОУ СОШ с.Уфимский, погибших в ходе выполнения Специальной военной операции</a:t>
            </a:r>
            <a:endParaRPr lang="ru-RU" dirty="0"/>
          </a:p>
        </p:txBody>
      </p:sp>
      <p:pic>
        <p:nvPicPr>
          <p:cNvPr id="4" name="SHAMAN - ВСТАНЕМ.mp3">
            <a:hlinkClick r:id="" action="ppaction://media"/>
          </p:cNvPr>
          <p:cNvPicPr>
            <a:picLocks noRot="1" noChangeAspect="1"/>
          </p:cNvPicPr>
          <p:nvPr>
            <a:audioFile r:link="rId1"/>
          </p:nvPr>
        </p:nvPicPr>
        <p:blipFill>
          <a:blip r:embed="rId3" cstate="print"/>
          <a:stretch>
            <a:fillRect/>
          </a:stretch>
        </p:blipFill>
        <p:spPr>
          <a:xfrm>
            <a:off x="548680" y="7740352"/>
            <a:ext cx="244475" cy="244475"/>
          </a:xfrm>
          <a:prstGeom prst="rect">
            <a:avLst/>
          </a:prstGeom>
        </p:spPr>
      </p:pic>
    </p:spTree>
  </p:cSld>
  <p:clrMapOvr>
    <a:masterClrMapping/>
  </p:clrMapOvr>
  <p:transition advClick="0" advTm="10000">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5000"/>
                            </p:stCondLst>
                            <p:childTnLst>
                              <p:par>
                                <p:cTn id="11" presetID="1" presetClass="mediacall" presetSubtype="0" fill="hold" nodeType="afterEffect">
                                  <p:stCondLst>
                                    <p:cond delay="0"/>
                                  </p:stCondLst>
                                  <p:childTnLst>
                                    <p:cmd type="call" cmd="playFrom(0.0)">
                                      <p:cBhvr>
                                        <p:cTn id="12"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3"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ba-RU" dirty="0" smtClean="0">
                <a:latin typeface="Bahnschrift SemiBold" pitchFamily="34" charset="0"/>
              </a:rPr>
              <a:t>Идрисов Ильдус Ахмедьянович</a:t>
            </a:r>
            <a:endParaRPr lang="ru-RU" dirty="0">
              <a:latin typeface="Bahnschrift SemiBold" pitchFamily="34" charset="0"/>
            </a:endParaRPr>
          </a:p>
        </p:txBody>
      </p:sp>
      <p:sp>
        <p:nvSpPr>
          <p:cNvPr id="6" name="Содержимое 5"/>
          <p:cNvSpPr>
            <a:spLocks noGrp="1"/>
          </p:cNvSpPr>
          <p:nvPr>
            <p:ph sz="quarter" idx="4"/>
          </p:nvPr>
        </p:nvSpPr>
        <p:spPr>
          <a:xfrm>
            <a:off x="3356992" y="2051720"/>
            <a:ext cx="3168352" cy="5904656"/>
          </a:xfrm>
        </p:spPr>
        <p:txBody>
          <a:bodyPr>
            <a:noAutofit/>
          </a:bodyPr>
          <a:lstStyle/>
          <a:p>
            <a:pPr marL="0" indent="0">
              <a:buNone/>
            </a:pPr>
            <a:r>
              <a:rPr lang="ba-RU" sz="1200" dirty="0" smtClean="0">
                <a:latin typeface="Bookman Old Style" pitchFamily="18" charset="0"/>
              </a:rPr>
              <a:t>     Родился 31 октября 1973 года в селе Первомайское Хайбуллинского района</a:t>
            </a:r>
          </a:p>
          <a:p>
            <a:pPr marL="0" indent="0">
              <a:buNone/>
            </a:pPr>
            <a:r>
              <a:rPr lang="ba-RU" sz="1200" dirty="0" smtClean="0">
                <a:latin typeface="Bookman Old Style" pitchFamily="18" charset="0"/>
              </a:rPr>
              <a:t>       После 8 класса основной школы села Первомайское поступил в профессиональное училище </a:t>
            </a:r>
            <a:r>
              <a:rPr lang="ru-RU" sz="1200" dirty="0" smtClean="0">
                <a:latin typeface="Bookman Old Style" pitchFamily="18" charset="0"/>
              </a:rPr>
              <a:t>№ 110 села </a:t>
            </a:r>
            <a:r>
              <a:rPr lang="ru-RU" sz="1200" dirty="0" err="1" smtClean="0">
                <a:latin typeface="Bookman Old Style" pitchFamily="18" charset="0"/>
              </a:rPr>
              <a:t>Акъяр</a:t>
            </a:r>
            <a:r>
              <a:rPr lang="ru-RU" sz="1200" dirty="0" smtClean="0">
                <a:latin typeface="Bookman Old Style" pitchFamily="18" charset="0"/>
              </a:rPr>
              <a:t> </a:t>
            </a:r>
          </a:p>
          <a:p>
            <a:pPr marL="0" indent="0">
              <a:buNone/>
            </a:pPr>
            <a:r>
              <a:rPr lang="ru-RU" sz="1200" dirty="0" smtClean="0">
                <a:latin typeface="Bookman Old Style" pitchFamily="18" charset="0"/>
              </a:rPr>
              <a:t>       12 ноября 1991 года призван на военную службу по призыву </a:t>
            </a:r>
            <a:r>
              <a:rPr lang="ru-RU" sz="1200" dirty="0" err="1" smtClean="0">
                <a:latin typeface="Bookman Old Style" pitchFamily="18" charset="0"/>
              </a:rPr>
              <a:t>Хайбуллинским</a:t>
            </a:r>
            <a:r>
              <a:rPr lang="ru-RU" sz="1200" dirty="0" smtClean="0">
                <a:latin typeface="Bookman Old Style" pitchFamily="18" charset="0"/>
              </a:rPr>
              <a:t> ВК.    </a:t>
            </a:r>
          </a:p>
          <a:p>
            <a:pPr marL="0" indent="0">
              <a:buNone/>
            </a:pPr>
            <a:r>
              <a:rPr lang="ru-RU" sz="1200" dirty="0" smtClean="0">
                <a:latin typeface="Bookman Old Style" pitchFamily="18" charset="0"/>
              </a:rPr>
              <a:t>        Демобилизовался 22 декабря 1993 года </a:t>
            </a:r>
            <a:r>
              <a:rPr lang="ru-RU" sz="1200" dirty="0" err="1" smtClean="0">
                <a:latin typeface="Bookman Old Style" pitchFamily="18" charset="0"/>
              </a:rPr>
              <a:t>вв</a:t>
            </a:r>
            <a:r>
              <a:rPr lang="ru-RU" sz="1200" dirty="0" smtClean="0">
                <a:latin typeface="Bookman Old Style" pitchFamily="18" charset="0"/>
              </a:rPr>
              <a:t> должности тракторист. После армии работал в </a:t>
            </a:r>
            <a:r>
              <a:rPr lang="ru-RU" sz="1200" dirty="0" err="1" smtClean="0">
                <a:latin typeface="Bookman Old Style" pitchFamily="18" charset="0"/>
              </a:rPr>
              <a:t>Матраевском</a:t>
            </a:r>
            <a:r>
              <a:rPr lang="ru-RU" sz="1200" dirty="0" smtClean="0">
                <a:latin typeface="Bookman Old Style" pitchFamily="18" charset="0"/>
              </a:rPr>
              <a:t> совхозе механизатором</a:t>
            </a:r>
          </a:p>
          <a:p>
            <a:pPr marL="0" indent="0">
              <a:buNone/>
            </a:pPr>
            <a:r>
              <a:rPr lang="ru-RU" sz="1200" dirty="0" smtClean="0">
                <a:latin typeface="Bookman Old Style" pitchFamily="18" charset="0"/>
              </a:rPr>
              <a:t>         Был женат, в браке родилось двое детей дочь и сын</a:t>
            </a:r>
          </a:p>
          <a:p>
            <a:pPr marL="0" indent="0">
              <a:buNone/>
            </a:pPr>
            <a:r>
              <a:rPr lang="ba-RU" sz="1200" dirty="0" smtClean="0">
                <a:latin typeface="Bookman Old Style" pitchFamily="18" charset="0"/>
              </a:rPr>
              <a:t>       В январе 2024 года подписал контракт с МО РФ как доброволец в ВК г. Баймак, Баймакского и Зилаирского районов РБ</a:t>
            </a:r>
          </a:p>
          <a:p>
            <a:pPr marL="0" indent="0">
              <a:buNone/>
            </a:pPr>
            <a:r>
              <a:rPr lang="ba-RU" sz="1200" dirty="0" smtClean="0">
                <a:latin typeface="Bookman Old Style" pitchFamily="18" charset="0"/>
              </a:rPr>
              <a:t>       7 июня 2024 года в военный комиссариат г.Баймак поступило извещение  </a:t>
            </a:r>
            <a:r>
              <a:rPr lang="ru-RU" sz="1200" dirty="0" smtClean="0">
                <a:latin typeface="Bookman Old Style" pitchFamily="18" charset="0"/>
              </a:rPr>
              <a:t>№</a:t>
            </a:r>
            <a:r>
              <a:rPr lang="ba-RU" sz="1200" dirty="0" smtClean="0">
                <a:latin typeface="Bookman Old Style" pitchFamily="18" charset="0"/>
              </a:rPr>
              <a:t>4092 от 5 июня о том, что Идрисов Ильдус Ахмедьянович</a:t>
            </a:r>
          </a:p>
          <a:p>
            <a:pPr marL="0" indent="0">
              <a:buNone/>
            </a:pPr>
            <a:r>
              <a:rPr lang="ba-RU" sz="1200" dirty="0" smtClean="0">
                <a:latin typeface="Bookman Old Style" pitchFamily="18" charset="0"/>
              </a:rPr>
              <a:t>погиб 28 апреля 2024 г. при выполнениизадач в ходе специальной военной опреации</a:t>
            </a:r>
            <a:endParaRPr lang="ru-RU" sz="1200" dirty="0">
              <a:latin typeface="Bookman Old Style" pitchFamily="18" charset="0"/>
            </a:endParaRPr>
          </a:p>
        </p:txBody>
      </p:sp>
      <p:pic>
        <p:nvPicPr>
          <p:cNvPr id="3074" name="Picture 2" descr="C:\Users\МБОУ СОШ с.Уфимский\Desktop\НПК\Идрисов.jfif"/>
          <p:cNvPicPr>
            <a:picLocks noGrp="1" noChangeAspect="1" noChangeArrowheads="1"/>
          </p:cNvPicPr>
          <p:nvPr>
            <p:ph sz="half" idx="2"/>
          </p:nvPr>
        </p:nvPicPr>
        <p:blipFill>
          <a:blip r:embed="rId2" cstate="print"/>
          <a:srcRect/>
          <a:stretch>
            <a:fillRect/>
          </a:stretch>
        </p:blipFill>
        <p:spPr bwMode="auto">
          <a:xfrm>
            <a:off x="188640" y="2051720"/>
            <a:ext cx="3030538" cy="4040717"/>
          </a:xfrm>
          <a:prstGeom prst="rect">
            <a:avLst/>
          </a:prstGeom>
          <a:ln>
            <a:noFill/>
          </a:ln>
          <a:effectLst>
            <a:softEdge rad="112500"/>
          </a:effectLst>
        </p:spPr>
      </p:pic>
    </p:spTree>
  </p:cSld>
  <p:clrMapOvr>
    <a:masterClrMapping/>
  </p:clrMapOvr>
  <p:transition advTm="1182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ba-RU" dirty="0" smtClean="0">
                <a:latin typeface="Bahnschrift SemiBold" pitchFamily="34" charset="0"/>
              </a:rPr>
              <a:t>Шумсков Дмитрий</a:t>
            </a:r>
            <a:br>
              <a:rPr lang="ba-RU" dirty="0" smtClean="0">
                <a:latin typeface="Bahnschrift SemiBold" pitchFamily="34" charset="0"/>
              </a:rPr>
            </a:br>
            <a:r>
              <a:rPr lang="ba-RU" dirty="0" smtClean="0">
                <a:latin typeface="Bahnschrift SemiBold" pitchFamily="34" charset="0"/>
              </a:rPr>
              <a:t>Александрович</a:t>
            </a:r>
            <a:endParaRPr lang="ru-RU" dirty="0">
              <a:latin typeface="Bahnschrift SemiBold" pitchFamily="34" charset="0"/>
            </a:endParaRPr>
          </a:p>
        </p:txBody>
      </p:sp>
      <p:sp>
        <p:nvSpPr>
          <p:cNvPr id="6" name="Содержимое 5"/>
          <p:cNvSpPr>
            <a:spLocks noGrp="1"/>
          </p:cNvSpPr>
          <p:nvPr>
            <p:ph sz="quarter" idx="4"/>
          </p:nvPr>
        </p:nvSpPr>
        <p:spPr>
          <a:xfrm>
            <a:off x="3501008" y="2267744"/>
            <a:ext cx="3031331" cy="5268384"/>
          </a:xfrm>
        </p:spPr>
        <p:txBody>
          <a:bodyPr>
            <a:normAutofit fontScale="70000" lnSpcReduction="20000"/>
          </a:bodyPr>
          <a:lstStyle/>
          <a:p>
            <a:pPr marL="0" indent="0">
              <a:lnSpc>
                <a:spcPct val="120000"/>
              </a:lnSpc>
              <a:buNone/>
            </a:pPr>
            <a:r>
              <a:rPr lang="ru-RU" sz="1900" dirty="0" smtClean="0">
                <a:latin typeface="Bookman Old Style" pitchFamily="18" charset="0"/>
              </a:rPr>
              <a:t>      Родился 4 сентября 2005 года в </a:t>
            </a:r>
            <a:r>
              <a:rPr lang="ru-RU" sz="1900" dirty="0" err="1" smtClean="0">
                <a:latin typeface="Bookman Old Style" pitchFamily="18" charset="0"/>
              </a:rPr>
              <a:t>с.Богачево</a:t>
            </a:r>
            <a:r>
              <a:rPr lang="ru-RU" sz="1900" dirty="0" smtClean="0">
                <a:latin typeface="Bookman Old Style" pitchFamily="18" charset="0"/>
              </a:rPr>
              <a:t> </a:t>
            </a:r>
            <a:r>
              <a:rPr lang="ru-RU" sz="1900" dirty="0" err="1" smtClean="0">
                <a:latin typeface="Bookman Old Style" pitchFamily="18" charset="0"/>
              </a:rPr>
              <a:t>Баймакского</a:t>
            </a:r>
            <a:r>
              <a:rPr lang="ru-RU" sz="1900" dirty="0" smtClean="0">
                <a:latin typeface="Bookman Old Style" pitchFamily="18" charset="0"/>
              </a:rPr>
              <a:t> района.</a:t>
            </a:r>
          </a:p>
          <a:p>
            <a:pPr marL="0" indent="0">
              <a:lnSpc>
                <a:spcPct val="120000"/>
              </a:lnSpc>
              <a:buNone/>
            </a:pPr>
            <a:r>
              <a:rPr lang="ru-RU" sz="1900" dirty="0" smtClean="0">
                <a:latin typeface="Bookman Old Style" pitchFamily="18" charset="0"/>
              </a:rPr>
              <a:t>       После окончания начальной школы продолжил обучение в 5 классе  средней школы села Уфимский. Проживал в пришкольном интернате.     </a:t>
            </a:r>
          </a:p>
          <a:p>
            <a:pPr marL="0" indent="0">
              <a:lnSpc>
                <a:spcPct val="120000"/>
              </a:lnSpc>
              <a:buNone/>
            </a:pPr>
            <a:r>
              <a:rPr lang="ru-RU" sz="1900" dirty="0" smtClean="0">
                <a:latin typeface="Bookman Old Style" pitchFamily="18" charset="0"/>
              </a:rPr>
              <a:t>       Отличался спокойным и твердым характером. После окончания 9 класса Дмитрий поступил в </a:t>
            </a:r>
            <a:r>
              <a:rPr lang="ru-RU" sz="1900" dirty="0" err="1" smtClean="0">
                <a:latin typeface="Bookman Old Style" pitchFamily="18" charset="0"/>
              </a:rPr>
              <a:t>Сибайский</a:t>
            </a:r>
            <a:r>
              <a:rPr lang="ru-RU" sz="1900" dirty="0" smtClean="0">
                <a:latin typeface="Bookman Old Style" pitchFamily="18" charset="0"/>
              </a:rPr>
              <a:t> колледж строительства и сервиса.</a:t>
            </a:r>
          </a:p>
          <a:p>
            <a:pPr marL="0" indent="0">
              <a:lnSpc>
                <a:spcPct val="120000"/>
              </a:lnSpc>
              <a:buNone/>
            </a:pPr>
            <a:r>
              <a:rPr lang="ru-RU" sz="1900" dirty="0" smtClean="0">
                <a:latin typeface="Bookman Old Style" pitchFamily="18" charset="0"/>
              </a:rPr>
              <a:t>          В апреле 2024 года он подписал контракт с МО РФ  и 7 мая отправился на зону СВО.</a:t>
            </a:r>
          </a:p>
          <a:p>
            <a:pPr marL="0" indent="0">
              <a:lnSpc>
                <a:spcPct val="120000"/>
              </a:lnSpc>
              <a:buNone/>
            </a:pPr>
            <a:r>
              <a:rPr lang="ru-RU" sz="1900" dirty="0" smtClean="0">
                <a:latin typeface="Bookman Old Style" pitchFamily="18" charset="0"/>
              </a:rPr>
              <a:t>В сентябре 2024 года стало известно, что Дмитрий погиб смертью храбрых.</a:t>
            </a:r>
          </a:p>
          <a:p>
            <a:pPr marL="0" indent="0">
              <a:lnSpc>
                <a:spcPct val="120000"/>
              </a:lnSpc>
              <a:buNone/>
            </a:pPr>
            <a:r>
              <a:rPr lang="ru-RU" sz="1900" dirty="0" smtClean="0">
                <a:latin typeface="Bookman Old Style" pitchFamily="18" charset="0"/>
              </a:rPr>
              <a:t>       За самоотверженность и отвагу Дмитрий посмертно награждён Орденом Мужества. Нет более великой жертвы, чем отдать жизнь за Родину. В наших сердцах он всегда будет Героем.</a:t>
            </a:r>
          </a:p>
          <a:p>
            <a:pPr>
              <a:buNone/>
            </a:pPr>
            <a:endParaRPr lang="ru-RU" dirty="0"/>
          </a:p>
        </p:txBody>
      </p:sp>
      <p:pic>
        <p:nvPicPr>
          <p:cNvPr id="7" name="Содержимое 6" descr="C:\Users\МБОУ СОШ с.Уфимский\Desktop\Дмитрий Шумсков.jpg"/>
          <p:cNvPicPr>
            <a:picLocks noGrp="1"/>
          </p:cNvPicPr>
          <p:nvPr>
            <p:ph sz="half" idx="2"/>
          </p:nvPr>
        </p:nvPicPr>
        <p:blipFill>
          <a:blip r:embed="rId2" cstate="print"/>
          <a:srcRect r="7624"/>
          <a:stretch>
            <a:fillRect/>
          </a:stretch>
        </p:blipFill>
        <p:spPr bwMode="auto">
          <a:xfrm>
            <a:off x="404664" y="2195736"/>
            <a:ext cx="3030538" cy="3343466"/>
          </a:xfrm>
          <a:prstGeom prst="rect">
            <a:avLst/>
          </a:prstGeom>
          <a:ln>
            <a:noFill/>
          </a:ln>
          <a:effectLst>
            <a:softEdge rad="112500"/>
          </a:effectLst>
        </p:spPr>
      </p:pic>
    </p:spTree>
  </p:cSld>
  <p:clrMapOvr>
    <a:masterClrMapping/>
  </p:clrMapOvr>
  <p:transition advTm="1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r>
              <a:rPr lang="ba-RU" dirty="0" smtClean="0">
                <a:latin typeface="Bahnschrift SemiBold" pitchFamily="34" charset="0"/>
              </a:rPr>
              <a:t>Хамидуллин Фларид Фагимович</a:t>
            </a:r>
            <a:endParaRPr lang="ru-RU" dirty="0">
              <a:latin typeface="Bahnschrift SemiBold" pitchFamily="34" charset="0"/>
            </a:endParaRPr>
          </a:p>
        </p:txBody>
      </p:sp>
      <p:sp>
        <p:nvSpPr>
          <p:cNvPr id="12" name="Содержимое 11"/>
          <p:cNvSpPr>
            <a:spLocks noGrp="1"/>
          </p:cNvSpPr>
          <p:nvPr>
            <p:ph sz="half" idx="2"/>
          </p:nvPr>
        </p:nvSpPr>
        <p:spPr>
          <a:xfrm>
            <a:off x="3717032" y="1835696"/>
            <a:ext cx="2808312" cy="6912768"/>
          </a:xfrm>
        </p:spPr>
        <p:txBody>
          <a:bodyPr>
            <a:normAutofit lnSpcReduction="10000"/>
          </a:bodyPr>
          <a:lstStyle/>
          <a:p>
            <a:pPr marL="0" indent="0">
              <a:buNone/>
            </a:pPr>
            <a:r>
              <a:rPr lang="ru-RU" sz="1200" dirty="0" smtClean="0">
                <a:latin typeface="Bookman Old Style" pitchFamily="18" charset="0"/>
              </a:rPr>
              <a:t>      Родился 13 февраля 1987 года в д.Фрунзе </a:t>
            </a:r>
            <a:r>
              <a:rPr lang="ru-RU" sz="1200" dirty="0" err="1" smtClean="0">
                <a:latin typeface="Bookman Old Style" pitchFamily="18" charset="0"/>
              </a:rPr>
              <a:t>Туймазинского</a:t>
            </a:r>
            <a:r>
              <a:rPr lang="ru-RU" sz="1200" dirty="0" smtClean="0">
                <a:latin typeface="Bookman Old Style" pitchFamily="18" charset="0"/>
              </a:rPr>
              <a:t> района Республики Башкортостан</a:t>
            </a:r>
          </a:p>
          <a:p>
            <a:pPr marL="0" indent="0">
              <a:buNone/>
            </a:pPr>
            <a:r>
              <a:rPr lang="ru-RU" sz="1200" dirty="0" smtClean="0">
                <a:latin typeface="Bookman Old Style" pitchFamily="18" charset="0"/>
              </a:rPr>
              <a:t>     После развода мама </a:t>
            </a:r>
            <a:r>
              <a:rPr lang="ru-RU" sz="1200" dirty="0" err="1" smtClean="0">
                <a:latin typeface="Bookman Old Style" pitchFamily="18" charset="0"/>
              </a:rPr>
              <a:t>Гульдар</a:t>
            </a:r>
            <a:r>
              <a:rPr lang="ru-RU" sz="1200" dirty="0" smtClean="0">
                <a:latin typeface="Bookman Old Style" pitchFamily="18" charset="0"/>
              </a:rPr>
              <a:t> </a:t>
            </a:r>
            <a:r>
              <a:rPr lang="ru-RU" sz="1200" dirty="0" err="1" smtClean="0">
                <a:latin typeface="Bookman Old Style" pitchFamily="18" charset="0"/>
              </a:rPr>
              <a:t>Фазыльяновна</a:t>
            </a:r>
            <a:r>
              <a:rPr lang="ru-RU" sz="1200" dirty="0" smtClean="0">
                <a:latin typeface="Bookman Old Style" pitchFamily="18" charset="0"/>
              </a:rPr>
              <a:t>, воспитывала двоих сыновей одна. </a:t>
            </a:r>
            <a:r>
              <a:rPr lang="ru-RU" sz="1200" dirty="0" err="1" smtClean="0">
                <a:latin typeface="Bookman Old Style" pitchFamily="18" charset="0"/>
              </a:rPr>
              <a:t>Фларид</a:t>
            </a:r>
            <a:r>
              <a:rPr lang="ru-RU" sz="1200" dirty="0" smtClean="0">
                <a:latin typeface="Bookman Old Style" pitchFamily="18" charset="0"/>
              </a:rPr>
              <a:t> был младшим сыном, спокойным, внимательным, веселым</a:t>
            </a:r>
          </a:p>
          <a:p>
            <a:pPr marL="0" indent="0">
              <a:buNone/>
            </a:pPr>
            <a:r>
              <a:rPr lang="ru-RU" sz="1200" dirty="0" smtClean="0">
                <a:latin typeface="Bookman Old Style" pitchFamily="18" charset="0"/>
              </a:rPr>
              <a:t>      После 9 классов МБОУ СОШ с. Уфимский поступил в профессиональное училище №80 села </a:t>
            </a:r>
            <a:r>
              <a:rPr lang="ru-RU" sz="1200" dirty="0" err="1" smtClean="0">
                <a:latin typeface="Bookman Old Style" pitchFamily="18" charset="0"/>
              </a:rPr>
              <a:t>Матраево</a:t>
            </a:r>
            <a:r>
              <a:rPr lang="ru-RU" sz="1200" dirty="0" smtClean="0">
                <a:latin typeface="Bookman Old Style" pitchFamily="18" charset="0"/>
              </a:rPr>
              <a:t> Зилаирского района РБ, получил водительское удостоверение категории «В,С»</a:t>
            </a:r>
          </a:p>
          <a:p>
            <a:pPr marL="0" indent="0">
              <a:buNone/>
            </a:pPr>
            <a:r>
              <a:rPr lang="ru-RU" sz="1200" dirty="0" smtClean="0">
                <a:latin typeface="Bookman Old Style" pitchFamily="18" charset="0"/>
              </a:rPr>
              <a:t>      16 декабря 2006 года был призван на военную службу по призыву военным комиссариатом </a:t>
            </a:r>
            <a:r>
              <a:rPr lang="ru-RU" sz="1200" dirty="0" err="1" smtClean="0">
                <a:latin typeface="Bookman Old Style" pitchFamily="18" charset="0"/>
              </a:rPr>
              <a:t>Хайбуллинского</a:t>
            </a:r>
            <a:r>
              <a:rPr lang="ru-RU" sz="1200" dirty="0" smtClean="0">
                <a:latin typeface="Bookman Old Style" pitchFamily="18" charset="0"/>
              </a:rPr>
              <a:t> района Республики Башкортостан. Демобилизовался 16 декабря 2008 г.  В должности старший радиотелеграфист</a:t>
            </a:r>
          </a:p>
          <a:p>
            <a:pPr marL="0" indent="0">
              <a:buNone/>
            </a:pPr>
            <a:r>
              <a:rPr lang="ru-RU" sz="1200" dirty="0" smtClean="0">
                <a:latin typeface="Bookman Old Style" pitchFamily="18" charset="0"/>
              </a:rPr>
              <a:t>     Был женат, развелся, в браке родилась дочь </a:t>
            </a:r>
            <a:r>
              <a:rPr lang="ru-RU" sz="1200" dirty="0" err="1" smtClean="0">
                <a:latin typeface="Bookman Old Style" pitchFamily="18" charset="0"/>
              </a:rPr>
              <a:t>Фидалия</a:t>
            </a:r>
            <a:r>
              <a:rPr lang="ru-RU" sz="1200" dirty="0" smtClean="0">
                <a:latin typeface="Bookman Old Style" pitchFamily="18" charset="0"/>
              </a:rPr>
              <a:t>.</a:t>
            </a:r>
          </a:p>
          <a:p>
            <a:pPr marL="0" indent="0">
              <a:buNone/>
            </a:pPr>
            <a:r>
              <a:rPr lang="ru-RU" sz="1200" dirty="0" smtClean="0">
                <a:latin typeface="Bookman Old Style" pitchFamily="18" charset="0"/>
              </a:rPr>
              <a:t>     В феврале 2024 года подписал контракт с МО РФ убыл в зону СВО добровольцем</a:t>
            </a:r>
          </a:p>
          <a:p>
            <a:pPr marL="0" indent="0">
              <a:buNone/>
            </a:pPr>
            <a:r>
              <a:rPr lang="ru-RU" sz="1200" dirty="0" smtClean="0">
                <a:latin typeface="Bookman Old Style" pitchFamily="18" charset="0"/>
              </a:rPr>
              <a:t>5 ноября 2024 года в военный комиссариат г.Сибай и </a:t>
            </a:r>
            <a:r>
              <a:rPr lang="ru-RU" sz="1200" dirty="0" err="1" smtClean="0">
                <a:latin typeface="Bookman Old Style" pitchFamily="18" charset="0"/>
              </a:rPr>
              <a:t>Хайбуллинского</a:t>
            </a:r>
            <a:r>
              <a:rPr lang="ru-RU" sz="1200" dirty="0" smtClean="0">
                <a:latin typeface="Bookman Old Style" pitchFamily="18" charset="0"/>
              </a:rPr>
              <a:t> района РБ поступило извещение №4146 от 5.11.2024 г. с в/ч 12322 о том, что </a:t>
            </a:r>
            <a:r>
              <a:rPr lang="ru-RU" sz="1200" dirty="0" err="1" smtClean="0">
                <a:latin typeface="Bookman Old Style" pitchFamily="18" charset="0"/>
              </a:rPr>
              <a:t>Хамидуллин</a:t>
            </a:r>
            <a:r>
              <a:rPr lang="ru-RU" sz="1200" dirty="0" smtClean="0">
                <a:latin typeface="Bookman Old Style" pitchFamily="18" charset="0"/>
              </a:rPr>
              <a:t> Ф.Ф. 31.10.2024  погиб при выполнении задач СВО на территории Луганской народной республики, Донецкой народной республики и Украины.</a:t>
            </a:r>
          </a:p>
          <a:p>
            <a:pPr>
              <a:buNone/>
            </a:pPr>
            <a:endParaRPr lang="ru-RU" sz="1200" dirty="0">
              <a:latin typeface="Bookman Old Style" pitchFamily="18" charset="0"/>
            </a:endParaRPr>
          </a:p>
        </p:txBody>
      </p:sp>
      <p:pic>
        <p:nvPicPr>
          <p:cNvPr id="2050" name="Picture 2" descr="C:\Users\МБОУ СОШ с.Уфимский\Desktop\НПК\Хамидуллин.jfif"/>
          <p:cNvPicPr>
            <a:picLocks noGrp="1" noChangeAspect="1" noChangeArrowheads="1"/>
          </p:cNvPicPr>
          <p:nvPr>
            <p:ph sz="half" idx="1"/>
          </p:nvPr>
        </p:nvPicPr>
        <p:blipFill>
          <a:blip r:embed="rId2" cstate="print"/>
          <a:srcRect/>
          <a:stretch>
            <a:fillRect/>
          </a:stretch>
        </p:blipFill>
        <p:spPr bwMode="auto">
          <a:xfrm>
            <a:off x="188640" y="1907704"/>
            <a:ext cx="3312368" cy="4575975"/>
          </a:xfrm>
          <a:prstGeom prst="rect">
            <a:avLst/>
          </a:prstGeom>
          <a:ln>
            <a:noFill/>
          </a:ln>
          <a:effectLst>
            <a:softEdge rad="112500"/>
          </a:effectLst>
        </p:spPr>
      </p:pic>
    </p:spTree>
  </p:cSld>
  <p:clrMapOvr>
    <a:masterClrMapping/>
  </p:clrMapOvr>
  <p:transition advClick="0"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70000" lnSpcReduction="20000"/>
          </a:bodyPr>
          <a:lstStyle/>
          <a:p>
            <a:pPr marL="0" indent="355600" fontAlgn="base">
              <a:buNone/>
            </a:pPr>
            <a:r>
              <a:rPr lang="ru-RU" b="1" dirty="0" smtClean="0"/>
              <a:t> Заключение</a:t>
            </a:r>
            <a:endParaRPr lang="ru-RU" dirty="0" smtClean="0"/>
          </a:p>
          <a:p>
            <a:pPr marL="0" indent="355600" fontAlgn="base">
              <a:buNone/>
            </a:pPr>
            <a:r>
              <a:rPr lang="ru-RU" dirty="0" smtClean="0"/>
              <a:t>Наш проект «Книга памяти» представляет информационный ресурс, наполняемый краткими сведениями о жизни, подвигах участников СВО выпускников нашей школы.  Это возможность для каждого жителя села узнать историю родных и знакомых, оценить патриотизм юного поколения и их причастность к реализации проекта.</a:t>
            </a:r>
          </a:p>
          <a:p>
            <a:pPr marL="0" indent="355600" fontAlgn="base">
              <a:buNone/>
            </a:pPr>
            <a:r>
              <a:rPr lang="ru-RU" dirty="0" smtClean="0"/>
              <a:t>Таким образом, создавая новую страницу книги памяти мы словно пишем страницы огромной книги, в которой  история нашей школы, нашего села. Так мы пришли к выводу, что гипотеза, которая выдвигалась в начале работы над проектом, что созданная нами книга памяти, как символы мужества и героизма воинов, символ памяти, способствуют объединению людей разных поколений, подтвердилась и, следовательно, цель, поставленная в проекте достигнута, задачи проекта выполнены.</a:t>
            </a:r>
          </a:p>
          <a:p>
            <a:pPr>
              <a:buNone/>
            </a:pPr>
            <a:endParaRPr lang="ru-RU" dirty="0"/>
          </a:p>
        </p:txBody>
      </p:sp>
    </p:spTree>
  </p:cSld>
  <p:clrMapOvr>
    <a:masterClrMapping/>
  </p:clrMapOvr>
  <p:transition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44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p:stCondLst>
                              <p:cond delay="1096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indent="12700">
              <a:buNone/>
            </a:pPr>
            <a:r>
              <a:rPr lang="ru-RU" dirty="0" smtClean="0"/>
              <a:t>Сегодня, внуки и правнуки победителей Великой Отечественной войны , вновь встали на борьбу! И мы обязаны с помощью нашего проекта увековечить имена наших земляков, погибших в ходе СВО и дать возможность этой информации быть доступной для всех.</a:t>
            </a:r>
          </a:p>
          <a:p>
            <a:endParaRPr lang="ru-RU" dirty="0"/>
          </a:p>
        </p:txBody>
      </p:sp>
    </p:spTree>
  </p:cSld>
  <p:clrMapOvr>
    <a:masterClrMapping/>
  </p:clrMapOvr>
  <p:transition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6672" y="395537"/>
            <a:ext cx="6172200" cy="2880320"/>
          </a:xfrm>
        </p:spPr>
        <p:txBody>
          <a:bodyPr>
            <a:normAutofit/>
          </a:bodyPr>
          <a:lstStyle/>
          <a:p>
            <a:pPr>
              <a:buNone/>
            </a:pPr>
            <a:r>
              <a:rPr lang="ru-RU" dirty="0" smtClean="0"/>
              <a:t>    В </a:t>
            </a:r>
            <a:r>
              <a:rPr lang="ru-RU" dirty="0" smtClean="0"/>
              <a:t>рамках внеурочного занятия "День Героев Отечества" </a:t>
            </a:r>
            <a:r>
              <a:rPr lang="ru-RU" dirty="0" smtClean="0"/>
              <a:t>10-11 </a:t>
            </a:r>
            <a:r>
              <a:rPr lang="ru-RU" dirty="0" smtClean="0"/>
              <a:t>классы посетили школьный музей, выставку </a:t>
            </a:r>
            <a:r>
              <a:rPr lang="ru-RU" dirty="0" smtClean="0"/>
              <a:t>«Участники СВО»</a:t>
            </a:r>
          </a:p>
        </p:txBody>
      </p:sp>
      <p:pic>
        <p:nvPicPr>
          <p:cNvPr id="1026" name="Picture 2" descr="C:\Users\МБОУ СОШ с.Уфимский\Desktop\НПК\UND8RF7qINs.jpg"/>
          <p:cNvPicPr>
            <a:picLocks noChangeAspect="1" noChangeArrowheads="1"/>
          </p:cNvPicPr>
          <p:nvPr/>
        </p:nvPicPr>
        <p:blipFill>
          <a:blip r:embed="rId2" cstate="print"/>
          <a:srcRect/>
          <a:stretch>
            <a:fillRect/>
          </a:stretch>
        </p:blipFill>
        <p:spPr bwMode="auto">
          <a:xfrm>
            <a:off x="1988840" y="2699792"/>
            <a:ext cx="3582442" cy="2678435"/>
          </a:xfrm>
          <a:prstGeom prst="rect">
            <a:avLst/>
          </a:prstGeom>
          <a:noFill/>
        </p:spPr>
      </p:pic>
      <p:pic>
        <p:nvPicPr>
          <p:cNvPr id="1027" name="Picture 3" descr="C:\Users\МБОУ СОШ с.Уфимский\Desktop\НПК\bb9b7f22-762a-4fd2-855b-b91aae25e8ab.jpg"/>
          <p:cNvPicPr>
            <a:picLocks noChangeAspect="1" noChangeArrowheads="1"/>
          </p:cNvPicPr>
          <p:nvPr/>
        </p:nvPicPr>
        <p:blipFill>
          <a:blip r:embed="rId3" cstate="print"/>
          <a:srcRect/>
          <a:stretch>
            <a:fillRect/>
          </a:stretch>
        </p:blipFill>
        <p:spPr bwMode="auto">
          <a:xfrm>
            <a:off x="764704" y="5508104"/>
            <a:ext cx="5589240" cy="322127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МБОУ СОШ с.Уфимский\Desktop\НПК\UND8RF7qINs.jpg"/>
          <p:cNvPicPr>
            <a:picLocks noChangeAspect="1" noChangeArrowheads="1"/>
          </p:cNvPicPr>
          <p:nvPr/>
        </p:nvPicPr>
        <p:blipFill>
          <a:blip r:embed="rId2" cstate="print"/>
          <a:srcRect/>
          <a:stretch>
            <a:fillRect/>
          </a:stretch>
        </p:blipFill>
        <p:spPr bwMode="auto">
          <a:xfrm>
            <a:off x="404664" y="323528"/>
            <a:ext cx="5847120" cy="437163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pPr marL="0" indent="0">
              <a:buNone/>
            </a:pPr>
            <a:r>
              <a:rPr lang="ru-RU" b="1" dirty="0" smtClean="0"/>
              <a:t> Актуальность проекта</a:t>
            </a:r>
            <a:r>
              <a:rPr lang="ru-RU" dirty="0" smtClean="0"/>
              <a:t> Тема патриотизма - самая актуальная тема во все времена. Как пробудить в ребенке чувство любви к Родине? Именно "пробудить", потому что оно есть в каждой душе, и надо его усилить чистым тоном. Нельзя заставить любить Отечество. Любовь надо воспитывать, воспитать на примерах родных и близких</a:t>
            </a:r>
            <a:r>
              <a:rPr lang="ru-RU" b="1" dirty="0" smtClean="0"/>
              <a:t>.</a:t>
            </a:r>
            <a:r>
              <a:rPr lang="ru-RU" dirty="0" smtClean="0"/>
              <a:t> На нашем поколении лежит ответственность за будущее страны, в которой мы живём. Чтобы достойно нести в будущее венец славы нашей России, нужно никогда не предавать забвению своей истории, никогда не забывать героев, отдавших свою жизнь за мир в нашей стране. И то единственное, что мы можем сделать для них, - ПОМНИТЬ!</a:t>
            </a:r>
            <a:endParaRPr lang="ru-RU" dirty="0"/>
          </a:p>
        </p:txBody>
      </p:sp>
    </p:spTree>
    <p:custDataLst>
      <p:tags r:id="rId1"/>
    </p:custDataLst>
  </p:cSld>
  <p:clrMapOvr>
    <a:masterClrMapping/>
  </p:clrMapOvr>
  <p:transition advTm="89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pPr marL="0" indent="0">
              <a:buNone/>
            </a:pPr>
            <a:r>
              <a:rPr lang="ru-RU" b="1" dirty="0" smtClean="0"/>
              <a:t> Цель проекта:</a:t>
            </a:r>
            <a:r>
              <a:rPr lang="ru-RU" dirty="0" smtClean="0"/>
              <a:t> Создание книги памяти выпускникам нашей школы, героически погибших при исполнении воинского долга в спецоперации на Украине.</a:t>
            </a:r>
          </a:p>
          <a:p>
            <a:pPr marL="0" indent="0">
              <a:buNone/>
            </a:pPr>
            <a:r>
              <a:rPr lang="ru-RU" b="1" dirty="0" smtClean="0"/>
              <a:t>       Задачи: </a:t>
            </a:r>
            <a:endParaRPr lang="ru-RU" dirty="0" smtClean="0"/>
          </a:p>
          <a:p>
            <a:pPr marL="0" indent="0">
              <a:buNone/>
            </a:pPr>
            <a:r>
              <a:rPr lang="ru-RU" dirty="0" smtClean="0"/>
              <a:t>- Собрать информацию о наших выпускниках; </a:t>
            </a:r>
          </a:p>
          <a:p>
            <a:pPr marL="0" indent="0">
              <a:buNone/>
            </a:pPr>
            <a:r>
              <a:rPr lang="ru-RU" dirty="0" smtClean="0"/>
              <a:t>- Оформление работы; </a:t>
            </a:r>
          </a:p>
          <a:p>
            <a:pPr marL="0" indent="0">
              <a:buNone/>
            </a:pPr>
            <a:r>
              <a:rPr lang="ru-RU" dirty="0" smtClean="0"/>
              <a:t>-Выпуск книги.</a:t>
            </a:r>
          </a:p>
          <a:p>
            <a:pPr marL="0" indent="0">
              <a:buNone/>
            </a:pPr>
            <a:r>
              <a:rPr lang="ru-RU" b="1" dirty="0" smtClean="0"/>
              <a:t>         Гипотеза:</a:t>
            </a:r>
            <a:r>
              <a:rPr lang="ru-RU" dirty="0" smtClean="0"/>
              <a:t> Только тот народ, который знает и помнит свою историю, своих героев, достоин будущего.</a:t>
            </a:r>
            <a:endParaRPr lang="ru-RU"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488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p:stCondLst>
                              <p:cond delay="52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par>
                          <p:cTn id="22" fill="hold">
                            <p:stCondLst>
                              <p:cond delay="668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5"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3" end="3"/>
                                            </p:txEl>
                                          </p:spTgt>
                                        </p:tgtEl>
                                        <p:attrNameLst>
                                          <p:attrName>fill.type</p:attrName>
                                        </p:attrNameLst>
                                      </p:cBhvr>
                                      <p:to>
                                        <p:strVal val="solid"/>
                                      </p:to>
                                    </p:set>
                                  </p:childTnLst>
                                </p:cTn>
                              </p:par>
                            </p:childTnLst>
                          </p:cTn>
                        </p:par>
                        <p:par>
                          <p:cTn id="28" fill="hold">
                            <p:stCondLst>
                              <p:cond delay="744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1"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4" end="4"/>
                                            </p:txEl>
                                          </p:spTgt>
                                        </p:tgtEl>
                                        <p:attrNameLst>
                                          <p:attrName>fill.type</p:attrName>
                                        </p:attrNameLst>
                                      </p:cBhvr>
                                      <p:to>
                                        <p:strVal val="solid"/>
                                      </p:to>
                                    </p:set>
                                  </p:childTnLst>
                                </p:cTn>
                              </p:par>
                            </p:childTnLst>
                          </p:cTn>
                        </p:par>
                        <p:par>
                          <p:cTn id="34" fill="hold">
                            <p:stCondLst>
                              <p:cond delay="800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37"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9" dur="80"/>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fontAlgn="base">
              <a:buNone/>
            </a:pPr>
            <a:r>
              <a:rPr lang="ru-RU" b="1" dirty="0" smtClean="0"/>
              <a:t>    Практическое применение проекта:</a:t>
            </a:r>
            <a:endParaRPr lang="ru-RU" dirty="0" smtClean="0"/>
          </a:p>
          <a:p>
            <a:pPr fontAlgn="base">
              <a:buNone/>
            </a:pPr>
            <a:r>
              <a:rPr lang="ru-RU" dirty="0" smtClean="0"/>
              <a:t>1. Использование материала проекта на уроках и классных часах  как форма воспитания патриотизма и гражданственности обучающихся</a:t>
            </a:r>
          </a:p>
          <a:p>
            <a:pPr>
              <a:buNone/>
            </a:pPr>
            <a:r>
              <a:rPr lang="ru-RU" dirty="0" smtClean="0"/>
              <a:t>2. Использование проекта как выставочного материала в школьном музее </a:t>
            </a:r>
            <a:endParaRPr lang="ru-RU" dirty="0"/>
          </a:p>
        </p:txBody>
      </p:sp>
    </p:spTree>
  </p:cSld>
  <p:clrMapOvr>
    <a:masterClrMapping/>
  </p:clrMapOvr>
  <p:transition advTm="105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124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p:stCondLst>
                              <p:cond delay="572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БОУ СОШ с.Уфимский\Desktop\НПК\4b77e3e6-91cc-5bdd-8aef-1cc9c7511961.jpg.jfif"/>
          <p:cNvPicPr>
            <a:picLocks noChangeAspect="1" noChangeArrowheads="1"/>
          </p:cNvPicPr>
          <p:nvPr/>
        </p:nvPicPr>
        <p:blipFill>
          <a:blip r:embed="rId2" cstate="print"/>
          <a:srcRect/>
          <a:stretch>
            <a:fillRect/>
          </a:stretch>
        </p:blipFill>
        <p:spPr bwMode="auto">
          <a:xfrm>
            <a:off x="188640" y="155370"/>
            <a:ext cx="6552727" cy="8809118"/>
          </a:xfrm>
          <a:prstGeom prst="rect">
            <a:avLst/>
          </a:prstGeom>
          <a:noFill/>
        </p:spPr>
      </p:pic>
      <p:sp>
        <p:nvSpPr>
          <p:cNvPr id="2" name="Заголовок 1"/>
          <p:cNvSpPr>
            <a:spLocks noGrp="1"/>
          </p:cNvSpPr>
          <p:nvPr>
            <p:ph type="ctrTitle"/>
          </p:nvPr>
        </p:nvSpPr>
        <p:spPr>
          <a:xfrm>
            <a:off x="1028700" y="7183967"/>
            <a:ext cx="5829300" cy="1960033"/>
          </a:xfrm>
        </p:spPr>
        <p:txBody>
          <a:bodyPr/>
          <a:lstStyle/>
          <a:p>
            <a:r>
              <a:rPr lang="ru-RU" dirty="0" smtClean="0">
                <a:solidFill>
                  <a:schemeClr val="bg1"/>
                </a:solidFill>
                <a:latin typeface="Constantia" pitchFamily="18" charset="0"/>
              </a:rPr>
              <a:t>     КНИГА ПАМЯТИ…</a:t>
            </a:r>
            <a:endParaRPr lang="ru-RU" dirty="0">
              <a:solidFill>
                <a:schemeClr val="bg1"/>
              </a:solidFill>
              <a:latin typeface="Constantia" pitchFamily="18" charset="0"/>
            </a:endParaRPr>
          </a:p>
        </p:txBody>
      </p:sp>
      <p:sp>
        <p:nvSpPr>
          <p:cNvPr id="3" name="Подзаголовок 2"/>
          <p:cNvSpPr>
            <a:spLocks noGrp="1"/>
          </p:cNvSpPr>
          <p:nvPr>
            <p:ph type="subTitle" idx="1"/>
          </p:nvPr>
        </p:nvSpPr>
        <p:spPr/>
        <p:txBody>
          <a:bodyPr/>
          <a:lstStyle/>
          <a:p>
            <a:endParaRPr lang="ru-RU" dirty="0" smtClean="0"/>
          </a:p>
          <a:p>
            <a:endParaRPr lang="ru-RU" dirty="0"/>
          </a:p>
        </p:txBody>
      </p:sp>
      <p:sp>
        <p:nvSpPr>
          <p:cNvPr id="11266" name="AutoShape 2" descr="C:\Users\%D0%9C%D0%91%D0%9E%D0%A3 %D0%A1%D0%9E%D0%A8 %D1%81.%D0%A3%D1%84%D0%B8%D0%BC%D1%81%D0%BA%D0%B8%D0%B9\Desktop\%D0%9D%D0%9F%D0%9A\i (1).webp"/>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69" name="AutoShape 5" descr="C:\Users\МБОУ СОШ с.Уфимский\Desktop\НПК\1.jpg"/>
          <p:cNvSpPr>
            <a:spLocks noChangeAspect="1" noChangeArrowheads="1"/>
          </p:cNvSpPr>
          <p:nvPr/>
        </p:nvSpPr>
        <p:spPr bwMode="auto">
          <a:xfrm>
            <a:off x="63500"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1" name="AutoShape 7" descr="C:\Users\0E34~1\AppData\Local\Temp\{DA65ED3A-8EDD-40FB-9577-4C44E609EA97}.tmp"/>
          <p:cNvSpPr>
            <a:spLocks noChangeAspect="1" noChangeArrowheads="1"/>
          </p:cNvSpPr>
          <p:nvPr/>
        </p:nvSpPr>
        <p:spPr bwMode="auto">
          <a:xfrm>
            <a:off x="63500"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3" name="AutoShape 9" descr="C:\Users\0E34~1\AppData\Local\Temp\{DA65ED3A-8EDD-40FB-9577-4C44E609EA97}.tmp"/>
          <p:cNvSpPr>
            <a:spLocks noChangeAspect="1" noChangeArrowheads="1"/>
          </p:cNvSpPr>
          <p:nvPr/>
        </p:nvSpPr>
        <p:spPr bwMode="auto">
          <a:xfrm>
            <a:off x="63500"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5" name="AutoShape 11" descr="C:\Users\0E34~1\AppData\Local\Temp\{920B1228-840D-42AE-A174-F88E9B8C989E}.tmp"/>
          <p:cNvSpPr>
            <a:spLocks noChangeAspect="1" noChangeArrowheads="1"/>
          </p:cNvSpPr>
          <p:nvPr/>
        </p:nvSpPr>
        <p:spPr bwMode="auto">
          <a:xfrm>
            <a:off x="63500"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7" name="AutoShape 13" descr="C:\Users\0E34~1\AppData\Local\Temp\{FA0463C5-4606-475B-BF7C-FCCFE3CB9107}.tmp"/>
          <p:cNvSpPr>
            <a:spLocks noChangeAspect="1" noChangeArrowheads="1"/>
          </p:cNvSpPr>
          <p:nvPr/>
        </p:nvSpPr>
        <p:spPr bwMode="auto">
          <a:xfrm>
            <a:off x="63500"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9" name="AutoShape 15" descr="C:\Users\0E34~1\AppData\Local\Temp\{E9C72716-32A1-410B-8E3B-967375DEC12B}.tmp"/>
          <p:cNvSpPr>
            <a:spLocks noChangeAspect="1" noChangeArrowheads="1"/>
          </p:cNvSpPr>
          <p:nvPr/>
        </p:nvSpPr>
        <p:spPr bwMode="auto">
          <a:xfrm>
            <a:off x="63500"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81" name="AutoShape 17" descr="C:\Users\0E34~1\AppData\Local\Temp\{F54EDF3D-645C-4A73-B97D-F73ECB3D90FE}.tmp"/>
          <p:cNvSpPr>
            <a:spLocks noChangeAspect="1" noChangeArrowheads="1"/>
          </p:cNvSpPr>
          <p:nvPr/>
        </p:nvSpPr>
        <p:spPr bwMode="auto">
          <a:xfrm>
            <a:off x="63500"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advTm="11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339752"/>
            <a:ext cx="6515100" cy="6034617"/>
          </a:xfrm>
        </p:spPr>
        <p:txBody>
          <a:bodyPr/>
          <a:lstStyle/>
          <a:p>
            <a:pPr marL="0" indent="0" algn="ctr">
              <a:buNone/>
            </a:pPr>
            <a:r>
              <a:rPr lang="ru-RU" sz="2400" i="1" dirty="0" smtClean="0">
                <a:solidFill>
                  <a:srgbClr val="FF0000"/>
                </a:solidFill>
              </a:rPr>
              <a:t>ПАМЯТЬ ЭТО СЛОВО СВЯЩЕННО!</a:t>
            </a:r>
            <a:r>
              <a:rPr lang="ru-RU" sz="2400" dirty="0" smtClean="0">
                <a:solidFill>
                  <a:srgbClr val="FF0000"/>
                </a:solidFill>
              </a:rPr>
              <a:t/>
            </a:r>
            <a:br>
              <a:rPr lang="ru-RU" sz="2400" dirty="0" smtClean="0">
                <a:solidFill>
                  <a:srgbClr val="FF0000"/>
                </a:solidFill>
              </a:rPr>
            </a:br>
            <a:r>
              <a:rPr lang="ru-RU" sz="2400" i="1" dirty="0" smtClean="0">
                <a:solidFill>
                  <a:srgbClr val="FF0000"/>
                </a:solidFill>
              </a:rPr>
              <a:t>ЭТО СОВЕСТЬ НАРОДА И СВЯЗЬ ПОКОЛЕНИЙ!</a:t>
            </a:r>
            <a:r>
              <a:rPr lang="ru-RU" sz="2400" dirty="0" smtClean="0">
                <a:solidFill>
                  <a:srgbClr val="FF0000"/>
                </a:solidFill>
              </a:rPr>
              <a:t/>
            </a:r>
            <a:br>
              <a:rPr lang="ru-RU" sz="2400" dirty="0" smtClean="0">
                <a:solidFill>
                  <a:srgbClr val="FF0000"/>
                </a:solidFill>
              </a:rPr>
            </a:br>
            <a:r>
              <a:rPr lang="ru-RU" sz="2400" i="1" dirty="0" smtClean="0">
                <a:solidFill>
                  <a:srgbClr val="FF0000"/>
                </a:solidFill>
              </a:rPr>
              <a:t>ПАМЯТЬ ЭТО ЖИВОЕ ДЫХАНИЕ,</a:t>
            </a:r>
            <a:r>
              <a:rPr lang="ru-RU" sz="2400" dirty="0" smtClean="0">
                <a:solidFill>
                  <a:srgbClr val="FF0000"/>
                </a:solidFill>
              </a:rPr>
              <a:t/>
            </a:r>
            <a:br>
              <a:rPr lang="ru-RU" sz="2400" dirty="0" smtClean="0">
                <a:solidFill>
                  <a:srgbClr val="FF0000"/>
                </a:solidFill>
              </a:rPr>
            </a:br>
            <a:r>
              <a:rPr lang="ru-RU" sz="2400" i="1" dirty="0" smtClean="0">
                <a:solidFill>
                  <a:srgbClr val="FF0000"/>
                </a:solidFill>
              </a:rPr>
              <a:t>КОТОРОЕ МЫ ОСОБЕННО ЧУВСТВУЕМ СЕЙЧАС</a:t>
            </a:r>
            <a:r>
              <a:rPr lang="ru-RU" i="1" dirty="0" smtClean="0">
                <a:solidFill>
                  <a:srgbClr val="FF0000"/>
                </a:solidFill>
              </a:rPr>
              <a:t>!</a:t>
            </a:r>
            <a:endParaRPr lang="ru-RU" dirty="0">
              <a:solidFill>
                <a:srgbClr val="FF0000"/>
              </a:solidFill>
            </a:endParaRPr>
          </a:p>
        </p:txBody>
      </p:sp>
    </p:spTree>
  </p:cSld>
  <p:clrMapOvr>
    <a:masterClrMapping/>
  </p:clrMapOvr>
  <p:transition advTm="9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4664" y="611560"/>
            <a:ext cx="6172200" cy="7848872"/>
          </a:xfrm>
        </p:spPr>
        <p:txBody>
          <a:bodyPr>
            <a:noAutofit/>
          </a:bodyPr>
          <a:lstStyle/>
          <a:p>
            <a:pPr>
              <a:buNone/>
            </a:pPr>
            <a:r>
              <a:rPr lang="ru-RU" sz="1200" dirty="0" smtClean="0">
                <a:latin typeface="Bookman Old Style" pitchFamily="18" charset="0"/>
              </a:rPr>
              <a:t>             </a:t>
            </a:r>
            <a:r>
              <a:rPr lang="ru-RU" sz="1400" dirty="0" smtClean="0">
                <a:latin typeface="Bookman Old Style" pitchFamily="18" charset="0"/>
              </a:rPr>
              <a:t>На нашем поколении лежит ответственность за будущее страны, в которой мы живём. Чтобы достойно нести в будущее венец славы нашей России, нужно никогда не предавать забвению своей истории, никогда не забывать героев, отдавших свою жизнь за мир в нашей стране. И то единственное, что мы можем сделать для них, - ПОМНИТЬ. На территории Украины 24 февраля 2022 года началась специальная военная операция по освобождению Луганской и Донецкой народных республик от националистов. Силами российской армии выполняется военная спецоперация на Украине по зачистке от нацистов территорий нашего народа. Прямо сейчас наши современные герои, выполняя свой долг, оказываются в ситуациях между жизнью и смертью – ситуациях, требующих от человека проявления мужества, а иногда и настоящей воинской доблести. Всегда будем прославлять имена мужественных людей, сражающихся за Родину и братский народ, имена героически отдавших жизнь за справедливость, свободу, историческую память! Мы должны сделать всё, чтобы об их подвиге помнили. Их подвиг стоит целой жизни и вечной памяти в наших сердцах. Сейчас этот вопрос крайне актуален. За время спецоперации на Украине, при исполнении воинского долга погибли выпускники  нашей школы, они отдали свою жизнь, защищая Родину. Мой проект направлен на поддержку родных и близких, увековечивание книги памяти , военнослужащим, участникам специальной операции, погибших при исполнении воинского долга. В их честь создана книга памяти. Их поступки станут  примером любви к Родине и верности своему долгу для подрастающего поколения</a:t>
            </a:r>
            <a:endParaRPr lang="ru-RU" sz="1200" dirty="0">
              <a:latin typeface="Bookman Old Style" pitchFamily="18" charset="0"/>
            </a:endParaRPr>
          </a:p>
        </p:txBody>
      </p:sp>
    </p:spTree>
  </p:cSld>
  <p:clrMapOvr>
    <a:masterClrMapping/>
  </p:clrMapOvr>
  <p:transition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normAutofit fontScale="90000"/>
          </a:bodyPr>
          <a:lstStyle/>
          <a:p>
            <a:r>
              <a:rPr lang="ru-RU" b="1" dirty="0">
                <a:latin typeface="Bahnschrift SemiBold" pitchFamily="34" charset="0"/>
              </a:rPr>
              <a:t>Булатов Руслан Маратович </a:t>
            </a:r>
            <a:r>
              <a:rPr lang="ru-RU" dirty="0"/>
              <a:t/>
            </a:r>
            <a:br>
              <a:rPr lang="ru-RU" dirty="0"/>
            </a:br>
            <a:endParaRPr lang="ru-RU" dirty="0"/>
          </a:p>
        </p:txBody>
      </p:sp>
      <p:pic>
        <p:nvPicPr>
          <p:cNvPr id="14338" name="Picture 2" descr="C:\Users\МБОУ СОШ с.Уфимский\Desktop\НПК\от М.С. Булатова фотошоп.jpeg"/>
          <p:cNvPicPr>
            <a:picLocks noGrp="1" noChangeAspect="1" noChangeArrowheads="1"/>
          </p:cNvPicPr>
          <p:nvPr>
            <p:ph sz="half" idx="2"/>
          </p:nvPr>
        </p:nvPicPr>
        <p:blipFill>
          <a:blip r:embed="rId2" cstate="print"/>
          <a:stretch>
            <a:fillRect/>
          </a:stretch>
        </p:blipFill>
        <p:spPr bwMode="auto">
          <a:xfrm>
            <a:off x="332656" y="1835696"/>
            <a:ext cx="3030538" cy="4329340"/>
          </a:xfrm>
          <a:prstGeom prst="rect">
            <a:avLst/>
          </a:prstGeom>
          <a:ln>
            <a:noFill/>
          </a:ln>
          <a:effectLst>
            <a:softEdge rad="112500"/>
          </a:effectLst>
        </p:spPr>
      </p:pic>
      <p:sp>
        <p:nvSpPr>
          <p:cNvPr id="13" name="Содержимое 12"/>
          <p:cNvSpPr>
            <a:spLocks noGrp="1"/>
          </p:cNvSpPr>
          <p:nvPr>
            <p:ph sz="quarter" idx="4"/>
          </p:nvPr>
        </p:nvSpPr>
        <p:spPr>
          <a:xfrm>
            <a:off x="3501008" y="1835696"/>
            <a:ext cx="3175347" cy="6552728"/>
          </a:xfrm>
        </p:spPr>
        <p:txBody>
          <a:bodyPr>
            <a:normAutofit fontScale="25000" lnSpcReduction="20000"/>
          </a:bodyPr>
          <a:lstStyle/>
          <a:p>
            <a:pPr marL="0" indent="0">
              <a:lnSpc>
                <a:spcPct val="120000"/>
              </a:lnSpc>
              <a:buNone/>
            </a:pPr>
            <a:r>
              <a:rPr lang="ru-RU" sz="4800" dirty="0" smtClean="0">
                <a:latin typeface="Bookman Old Style" pitchFamily="18" charset="0"/>
              </a:rPr>
              <a:t>        Родился  </a:t>
            </a:r>
            <a:r>
              <a:rPr lang="ru-RU" sz="4800" dirty="0">
                <a:latin typeface="Bookman Old Style" pitchFamily="18" charset="0"/>
              </a:rPr>
              <a:t>25 мая 1987 года в сан. </a:t>
            </a:r>
            <a:r>
              <a:rPr lang="ru-RU" sz="4800" dirty="0" smtClean="0">
                <a:latin typeface="Bookman Old Style" pitchFamily="18" charset="0"/>
              </a:rPr>
              <a:t>им. Чехова </a:t>
            </a:r>
            <a:r>
              <a:rPr lang="ru-RU" sz="4800" dirty="0" err="1">
                <a:latin typeface="Bookman Old Style" pitchFamily="18" charset="0"/>
              </a:rPr>
              <a:t>Альшеевского</a:t>
            </a:r>
            <a:r>
              <a:rPr lang="ru-RU" sz="4800" dirty="0">
                <a:latin typeface="Bookman Old Style" pitchFamily="18" charset="0"/>
              </a:rPr>
              <a:t> района. В 1996 году переехал в с. Уфимский. После окончания основной школы, 8 классов, обучался в ПУ-110 с. </a:t>
            </a:r>
            <a:r>
              <a:rPr lang="ru-RU" sz="4800" dirty="0" err="1">
                <a:latin typeface="Bookman Old Style" pitchFamily="18" charset="0"/>
              </a:rPr>
              <a:t>Акьяр</a:t>
            </a:r>
            <a:r>
              <a:rPr lang="ru-RU" sz="4800" dirty="0">
                <a:latin typeface="Bookman Old Style" pitchFamily="18" charset="0"/>
              </a:rPr>
              <a:t>. Там он получил специальность электросварщика, механизатора. В июне 2005 года призван в ряды Российской армии. Служил в 2005 -2007 г. в г. </a:t>
            </a:r>
            <a:r>
              <a:rPr lang="ru-RU" sz="4800" dirty="0" err="1">
                <a:latin typeface="Bookman Old Style" pitchFamily="18" charset="0"/>
              </a:rPr>
              <a:t>Донгуз</a:t>
            </a:r>
            <a:r>
              <a:rPr lang="ru-RU" sz="4800" dirty="0">
                <a:latin typeface="Bookman Old Style" pitchFamily="18" charset="0"/>
              </a:rPr>
              <a:t> Оренбургской области, в ракетных войсках стратегического назначения.</a:t>
            </a:r>
          </a:p>
          <a:p>
            <a:pPr marL="0" indent="0">
              <a:lnSpc>
                <a:spcPct val="120000"/>
              </a:lnSpc>
              <a:buNone/>
            </a:pPr>
            <a:r>
              <a:rPr lang="ru-RU" sz="4800" dirty="0" smtClean="0">
                <a:latin typeface="Bookman Old Style" pitchFamily="18" charset="0"/>
              </a:rPr>
              <a:t>        После </a:t>
            </a:r>
            <a:r>
              <a:rPr lang="ru-RU" sz="4800" dirty="0">
                <a:latin typeface="Bookman Old Style" pitchFamily="18" charset="0"/>
              </a:rPr>
              <a:t>армии женился, построил большой дом. Руслан Маратович славился умением работать с деревом. Все в доме сделано его руками.</a:t>
            </a:r>
          </a:p>
          <a:p>
            <a:pPr marL="0" indent="0">
              <a:lnSpc>
                <a:spcPct val="120000"/>
              </a:lnSpc>
              <a:buNone/>
            </a:pPr>
            <a:r>
              <a:rPr lang="ru-RU" sz="4800" dirty="0" smtClean="0">
                <a:latin typeface="Bookman Old Style" pitchFamily="18" charset="0"/>
              </a:rPr>
              <a:t>       Впервые </a:t>
            </a:r>
            <a:r>
              <a:rPr lang="ru-RU" sz="4800" dirty="0">
                <a:latin typeface="Bookman Old Style" pitchFamily="18" charset="0"/>
              </a:rPr>
              <a:t>в зону СВО попал в 2022 году в рамках частичной мобилизации. Но вскоре его, как отца 3-х детей вернули.</a:t>
            </a:r>
          </a:p>
          <a:p>
            <a:pPr marL="0" indent="0">
              <a:lnSpc>
                <a:spcPct val="120000"/>
              </a:lnSpc>
              <a:buNone/>
            </a:pPr>
            <a:r>
              <a:rPr lang="ru-RU" sz="4800" dirty="0" smtClean="0">
                <a:latin typeface="Bookman Old Style" pitchFamily="18" charset="0"/>
              </a:rPr>
              <a:t>       Следуя </a:t>
            </a:r>
            <a:r>
              <a:rPr lang="ru-RU" sz="4800" dirty="0">
                <a:latin typeface="Bookman Old Style" pitchFamily="18" charset="0"/>
              </a:rPr>
              <a:t>высокому чувству патриотизма, которое было присуще ему с детства, он принял для себя мужественное решение и встал в ряды добровольцев, но, к сожалению, погиб, до конца оставаясь верным воинской присяге. За самоотверженность и отвагу Руслан посмертно награждён Орденом Мужества и медалью имени </a:t>
            </a:r>
            <a:r>
              <a:rPr lang="ru-RU" sz="4800" dirty="0" smtClean="0">
                <a:latin typeface="Bookman Old Style" pitchFamily="18" charset="0"/>
              </a:rPr>
              <a:t>генерала </a:t>
            </a:r>
            <a:r>
              <a:rPr lang="ru-RU" sz="4800" dirty="0" err="1">
                <a:latin typeface="Bookman Old Style" pitchFamily="18" charset="0"/>
              </a:rPr>
              <a:t>М.Шаймуратова</a:t>
            </a:r>
            <a:r>
              <a:rPr lang="ru-RU" sz="4800" dirty="0">
                <a:latin typeface="Bookman Old Style" pitchFamily="18" charset="0"/>
              </a:rPr>
              <a:t>. Нет более великой жертвы, чем отдать жизнь за Родину. В наших сердцах он всегда будет Героем.</a:t>
            </a:r>
          </a:p>
          <a:p>
            <a:pPr marL="0" indent="0">
              <a:lnSpc>
                <a:spcPct val="120000"/>
              </a:lnSpc>
              <a:buNone/>
            </a:pPr>
            <a:r>
              <a:rPr lang="ru-RU" sz="4300" dirty="0"/>
              <a:t> </a:t>
            </a:r>
          </a:p>
          <a:p>
            <a:endParaRPr lang="ru-RU" dirty="0"/>
          </a:p>
        </p:txBody>
      </p:sp>
    </p:spTree>
  </p:cSld>
  <p:clrMapOvr>
    <a:masterClrMapping/>
  </p:clrMapOvr>
  <p:transition advTm="11407"/>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latin typeface="Bahnschrift SemiBold" pitchFamily="34" charset="0"/>
              </a:rPr>
              <a:t>Исламгулов</a:t>
            </a:r>
            <a:r>
              <a:rPr lang="ru-RU" b="1" dirty="0" smtClean="0">
                <a:latin typeface="Bahnschrift SemiBold" pitchFamily="34" charset="0"/>
              </a:rPr>
              <a:t> Руслан </a:t>
            </a:r>
            <a:r>
              <a:rPr lang="ru-RU" b="1" dirty="0" err="1" smtClean="0">
                <a:latin typeface="Bahnschrift SemiBold" pitchFamily="34" charset="0"/>
              </a:rPr>
              <a:t>Мазитович</a:t>
            </a:r>
            <a:r>
              <a:rPr lang="ru-RU" dirty="0" smtClean="0"/>
              <a:t/>
            </a:r>
            <a:br>
              <a:rPr lang="ru-RU" dirty="0" smtClean="0"/>
            </a:br>
            <a:endParaRPr lang="ru-RU" dirty="0"/>
          </a:p>
        </p:txBody>
      </p:sp>
      <p:pic>
        <p:nvPicPr>
          <p:cNvPr id="15362" name="Picture 2"/>
          <p:cNvPicPr>
            <a:picLocks noGrp="1" noChangeAspect="1" noChangeArrowheads="1"/>
          </p:cNvPicPr>
          <p:nvPr>
            <p:ph sz="half" idx="2"/>
          </p:nvPr>
        </p:nvPicPr>
        <p:blipFill>
          <a:blip r:embed="rId2" cstate="print"/>
          <a:stretch>
            <a:fillRect/>
          </a:stretch>
        </p:blipFill>
        <p:spPr bwMode="auto">
          <a:xfrm>
            <a:off x="332656" y="1835696"/>
            <a:ext cx="3030538" cy="4808524"/>
          </a:xfrm>
          <a:prstGeom prst="rect">
            <a:avLst/>
          </a:prstGeom>
          <a:ln>
            <a:noFill/>
          </a:ln>
          <a:effectLst>
            <a:softEdge rad="112500"/>
          </a:effectLst>
        </p:spPr>
      </p:pic>
      <p:sp>
        <p:nvSpPr>
          <p:cNvPr id="8" name="Текст 7"/>
          <p:cNvSpPr>
            <a:spLocks noGrp="1"/>
          </p:cNvSpPr>
          <p:nvPr>
            <p:ph type="body" sz="quarter" idx="3"/>
          </p:nvPr>
        </p:nvSpPr>
        <p:spPr>
          <a:xfrm>
            <a:off x="3429000" y="1619672"/>
            <a:ext cx="3031331" cy="6840760"/>
          </a:xfrm>
        </p:spPr>
        <p:txBody>
          <a:bodyPr>
            <a:normAutofit fontScale="55000" lnSpcReduction="20000"/>
          </a:bodyPr>
          <a:lstStyle/>
          <a:p>
            <a:pPr>
              <a:lnSpc>
                <a:spcPct val="120000"/>
              </a:lnSpc>
            </a:pPr>
            <a:r>
              <a:rPr lang="ru-RU" sz="2200" b="0" dirty="0" smtClean="0">
                <a:latin typeface="Bookman Old Style" pitchFamily="18" charset="0"/>
              </a:rPr>
              <a:t>     Родился 3 февраля 1975 года в п. Уфимский </a:t>
            </a:r>
            <a:r>
              <a:rPr lang="ru-RU" sz="2200" b="0" dirty="0" err="1" smtClean="0">
                <a:latin typeface="Bookman Old Style" pitchFamily="18" charset="0"/>
              </a:rPr>
              <a:t>Хайбуллинского</a:t>
            </a:r>
            <a:r>
              <a:rPr lang="ru-RU" sz="2200" b="0" dirty="0" smtClean="0">
                <a:latin typeface="Bookman Old Style" pitchFamily="18" charset="0"/>
              </a:rPr>
              <a:t> района Республики Башкортостан. </a:t>
            </a:r>
          </a:p>
          <a:p>
            <a:pPr>
              <a:lnSpc>
                <a:spcPct val="120000"/>
              </a:lnSpc>
            </a:pPr>
            <a:r>
              <a:rPr lang="ru-RU" sz="2200" b="0" dirty="0" smtClean="0">
                <a:latin typeface="Bookman Old Style" pitchFamily="18" charset="0"/>
              </a:rPr>
              <a:t>В 1982 году пошел в 1 класс Уфимской средней школы. После ее окончания учился на водителя в </a:t>
            </a:r>
            <a:r>
              <a:rPr lang="ru-RU" sz="2200" b="0" dirty="0" err="1" smtClean="0">
                <a:latin typeface="Bookman Old Style" pitchFamily="18" charset="0"/>
              </a:rPr>
              <a:t>Сибайской</a:t>
            </a:r>
            <a:r>
              <a:rPr lang="ru-RU" sz="2200" b="0" dirty="0" smtClean="0">
                <a:latin typeface="Bookman Old Style" pitchFamily="18" charset="0"/>
              </a:rPr>
              <a:t> автошколе ДОСААФ.</a:t>
            </a:r>
          </a:p>
          <a:p>
            <a:pPr>
              <a:lnSpc>
                <a:spcPct val="120000"/>
              </a:lnSpc>
            </a:pPr>
            <a:r>
              <a:rPr lang="ru-RU" sz="2200" b="0" dirty="0" smtClean="0">
                <a:latin typeface="Bookman Old Style" pitchFamily="18" charset="0"/>
              </a:rPr>
              <a:t>14 июня 1993 года был призван на военную службу по призыву </a:t>
            </a:r>
            <a:r>
              <a:rPr lang="ru-RU" sz="2200" b="0" dirty="0" err="1" smtClean="0">
                <a:latin typeface="Bookman Old Style" pitchFamily="18" charset="0"/>
              </a:rPr>
              <a:t>Хайбуллинским</a:t>
            </a:r>
            <a:r>
              <a:rPr lang="ru-RU" sz="2200" b="0" dirty="0" smtClean="0">
                <a:latin typeface="Bookman Old Style" pitchFamily="18" charset="0"/>
              </a:rPr>
              <a:t> ВК. Проходил службу в должности механик водитель. Демобилизовался 25 октября 1994 года. в 1997-1998 служил по контракту в Таджикистане. </a:t>
            </a:r>
          </a:p>
          <a:p>
            <a:pPr>
              <a:lnSpc>
                <a:spcPct val="120000"/>
              </a:lnSpc>
            </a:pPr>
            <a:r>
              <a:rPr lang="ru-RU" sz="2200" b="0" dirty="0" smtClean="0">
                <a:latin typeface="Bookman Old Style" pitchFamily="18" charset="0"/>
              </a:rPr>
              <a:t>        После окончания срока контракта  работал в </a:t>
            </a:r>
            <a:r>
              <a:rPr lang="ru-RU" sz="2200" b="0" dirty="0" err="1" smtClean="0">
                <a:latin typeface="Bookman Old Style" pitchFamily="18" charset="0"/>
              </a:rPr>
              <a:t>Матраевском</a:t>
            </a:r>
            <a:r>
              <a:rPr lang="ru-RU" sz="2200" b="0" dirty="0" smtClean="0">
                <a:latin typeface="Bookman Old Style" pitchFamily="18" charset="0"/>
              </a:rPr>
              <a:t> совхозе, охранником на месторождении «Юбилейное», вахтовым методом на севере.</a:t>
            </a:r>
          </a:p>
          <a:p>
            <a:pPr>
              <a:lnSpc>
                <a:spcPct val="120000"/>
              </a:lnSpc>
            </a:pPr>
            <a:r>
              <a:rPr lang="ru-RU" sz="2200" b="0" dirty="0" smtClean="0">
                <a:latin typeface="Bookman Old Style" pitchFamily="18" charset="0"/>
              </a:rPr>
              <a:t>С женой воспитывал 5 детей, 4 сына и 1 дочь.</a:t>
            </a:r>
          </a:p>
          <a:p>
            <a:pPr>
              <a:lnSpc>
                <a:spcPct val="120000"/>
              </a:lnSpc>
            </a:pPr>
            <a:r>
              <a:rPr lang="ru-RU" sz="2200" b="0" dirty="0" smtClean="0">
                <a:latin typeface="Bookman Old Style" pitchFamily="18" charset="0"/>
              </a:rPr>
              <a:t>         В апреле 2024 года Руслан </a:t>
            </a:r>
            <a:r>
              <a:rPr lang="ru-RU" sz="2200" b="0" dirty="0" err="1" smtClean="0">
                <a:latin typeface="Bookman Old Style" pitchFamily="18" charset="0"/>
              </a:rPr>
              <a:t>Мазитович</a:t>
            </a:r>
            <a:r>
              <a:rPr lang="ru-RU" sz="2200" b="0" dirty="0" smtClean="0">
                <a:latin typeface="Bookman Old Style" pitchFamily="18" charset="0"/>
              </a:rPr>
              <a:t> подписал контракт с МО РФ как доброволец в ВК г. Сибай и </a:t>
            </a:r>
            <a:r>
              <a:rPr lang="ru-RU" sz="2200" b="0" dirty="0" err="1" smtClean="0">
                <a:latin typeface="Bookman Old Style" pitchFamily="18" charset="0"/>
              </a:rPr>
              <a:t>Хайбуллинского</a:t>
            </a:r>
            <a:r>
              <a:rPr lang="ru-RU" sz="2200" b="0" dirty="0" smtClean="0">
                <a:latin typeface="Bookman Old Style" pitchFamily="18" charset="0"/>
              </a:rPr>
              <a:t> района.</a:t>
            </a:r>
          </a:p>
          <a:p>
            <a:pPr>
              <a:lnSpc>
                <a:spcPct val="120000"/>
              </a:lnSpc>
            </a:pPr>
            <a:r>
              <a:rPr lang="ru-RU" sz="2200" b="0" dirty="0" smtClean="0">
                <a:latin typeface="Bookman Old Style" pitchFamily="18" charset="0"/>
              </a:rPr>
              <a:t>В августе 2024 года стало известно, что 26 июля 2024 года Руслан </a:t>
            </a:r>
            <a:r>
              <a:rPr lang="ru-RU" sz="2200" b="0" dirty="0" err="1" smtClean="0">
                <a:latin typeface="Bookman Old Style" pitchFamily="18" charset="0"/>
              </a:rPr>
              <a:t>Мазитович</a:t>
            </a:r>
            <a:r>
              <a:rPr lang="ru-RU" sz="2200" b="0" dirty="0" smtClean="0">
                <a:latin typeface="Bookman Old Style" pitchFamily="18" charset="0"/>
              </a:rPr>
              <a:t> погиб смертью храбрых в ходе исполнения боевой задачи по освобождению населенного пункта </a:t>
            </a:r>
            <a:r>
              <a:rPr lang="ru-RU" sz="2200" b="0" dirty="0" err="1" smtClean="0">
                <a:latin typeface="Bookman Old Style" pitchFamily="18" charset="0"/>
              </a:rPr>
              <a:t>Новоселовка</a:t>
            </a:r>
            <a:r>
              <a:rPr lang="ru-RU" sz="2200" b="0" dirty="0" smtClean="0">
                <a:latin typeface="Bookman Old Style" pitchFamily="18" charset="0"/>
              </a:rPr>
              <a:t> Донецкой народной Республики. </a:t>
            </a:r>
          </a:p>
          <a:p>
            <a:endParaRPr lang="ru-RU" dirty="0"/>
          </a:p>
        </p:txBody>
      </p:sp>
    </p:spTree>
  </p:cSld>
  <p:clrMapOvr>
    <a:masterClrMapping/>
  </p:clrMapOvr>
  <p:transition advTm="12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9182</TotalTime>
  <Words>1324</Words>
  <Application>Microsoft Office PowerPoint</Application>
  <PresentationFormat>Экран (4:3)</PresentationFormat>
  <Paragraphs>57</Paragraphs>
  <Slides>16</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 Название проекта: «КНИГА ПАМЯТИ», посвященная выпускникам школы МБОУ СОШ с.Уфимский, погибших в ходе выполнения Специальной военной операции</vt:lpstr>
      <vt:lpstr>Слайд 2</vt:lpstr>
      <vt:lpstr>Слайд 3</vt:lpstr>
      <vt:lpstr>Слайд 4</vt:lpstr>
      <vt:lpstr>     КНИГА ПАМЯТИ…</vt:lpstr>
      <vt:lpstr>Слайд 6</vt:lpstr>
      <vt:lpstr>Слайд 7</vt:lpstr>
      <vt:lpstr>Булатов Руслан Маратович  </vt:lpstr>
      <vt:lpstr>Исламгулов Руслан Мазитович </vt:lpstr>
      <vt:lpstr>Идрисов Ильдус Ахмедьянович</vt:lpstr>
      <vt:lpstr>Шумсков Дмитрий Александрович</vt:lpstr>
      <vt:lpstr>Хамидуллин Фларид Фагимович</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КНИГА ПАМЯТИ…</dc:title>
  <dc:creator>МБОУ СОШ с.Уфимский</dc:creator>
  <cp:lastModifiedBy>МБОУ СОШ с.Уфимский</cp:lastModifiedBy>
  <cp:revision>10</cp:revision>
  <dcterms:created xsi:type="dcterms:W3CDTF">2024-11-21T07:09:22Z</dcterms:created>
  <dcterms:modified xsi:type="dcterms:W3CDTF">2024-12-13T03:25:58Z</dcterms:modified>
</cp:coreProperties>
</file>